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0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4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0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61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89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4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1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8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0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06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614D0-F32D-42EC-9749-7EFB09C04DC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9641F-83F8-410D-8823-4916CDFD6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3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Debate Vocabulary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Review from Unit 1:</a:t>
            </a:r>
          </a:p>
          <a:p>
            <a:pPr lvl="1"/>
            <a:r>
              <a:rPr lang="en-US" sz="3200" u="sng" dirty="0" smtClean="0"/>
              <a:t>Ethos</a:t>
            </a:r>
            <a:r>
              <a:rPr lang="en-US" sz="3200" dirty="0" smtClean="0"/>
              <a:t>: persuasion using credibility, status, or trust.</a:t>
            </a:r>
          </a:p>
          <a:p>
            <a:pPr lvl="1"/>
            <a:r>
              <a:rPr lang="en-US" sz="3200" u="sng" dirty="0" smtClean="0"/>
              <a:t>Logos</a:t>
            </a:r>
            <a:r>
              <a:rPr lang="en-US" sz="3200" dirty="0" smtClean="0"/>
              <a:t>: persuasion using logic, facts, or statistics.</a:t>
            </a:r>
          </a:p>
          <a:p>
            <a:pPr lvl="1"/>
            <a:r>
              <a:rPr lang="en-US" sz="3200" u="sng" dirty="0" smtClean="0"/>
              <a:t>Pathos</a:t>
            </a:r>
            <a:r>
              <a:rPr lang="en-US" sz="3200" dirty="0" smtClean="0"/>
              <a:t>: persuasion using emotion.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80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Debate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u="sng" dirty="0"/>
              <a:t>Debate</a:t>
            </a:r>
            <a:r>
              <a:rPr lang="en-US" sz="2800" dirty="0"/>
              <a:t>: exchange of opinions or ideas with rules and time limits</a:t>
            </a:r>
            <a:r>
              <a:rPr lang="en-US" sz="2800" dirty="0" smtClean="0"/>
              <a:t>. (write at top of page 1)</a:t>
            </a:r>
          </a:p>
          <a:p>
            <a:pPr lvl="2"/>
            <a:r>
              <a:rPr lang="en-US" sz="2600" dirty="0" smtClean="0"/>
              <a:t>Three types </a:t>
            </a:r>
          </a:p>
          <a:p>
            <a:pPr lvl="3"/>
            <a:r>
              <a:rPr lang="en-US" sz="2400" dirty="0" smtClean="0"/>
              <a:t>Congress	</a:t>
            </a:r>
          </a:p>
          <a:p>
            <a:pPr lvl="3"/>
            <a:r>
              <a:rPr lang="en-US" sz="2400" dirty="0" smtClean="0"/>
              <a:t>Public Forum	</a:t>
            </a:r>
          </a:p>
          <a:p>
            <a:pPr lvl="3"/>
            <a:r>
              <a:rPr lang="en-US" sz="2400" dirty="0" smtClean="0"/>
              <a:t>Lincoln Douglas</a:t>
            </a:r>
            <a:endParaRPr lang="en-US" sz="2400" dirty="0"/>
          </a:p>
          <a:p>
            <a:pPr lvl="1"/>
            <a:r>
              <a:rPr lang="en-US" sz="2800" u="sng" dirty="0"/>
              <a:t>Argument</a:t>
            </a:r>
            <a:r>
              <a:rPr lang="en-US" sz="2800" dirty="0"/>
              <a:t>: the basic building block of debate</a:t>
            </a:r>
            <a:r>
              <a:rPr lang="en-US" sz="2800" dirty="0" smtClean="0"/>
              <a:t>.</a:t>
            </a:r>
          </a:p>
          <a:p>
            <a:pPr lvl="1"/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24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Debate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b="1" u="sng" dirty="0" smtClean="0"/>
              <a:t>A</a:t>
            </a:r>
            <a:r>
              <a:rPr lang="en-US" sz="2800" u="sng" dirty="0" smtClean="0"/>
              <a:t>ssertion</a:t>
            </a:r>
            <a:r>
              <a:rPr lang="en-US" sz="2800" dirty="0"/>
              <a:t>: a statement that something is so, usually contain the words “should be” or “should not be</a:t>
            </a:r>
            <a:r>
              <a:rPr lang="en-US" sz="2800" dirty="0" smtClean="0"/>
              <a:t>.”</a:t>
            </a:r>
          </a:p>
          <a:p>
            <a:pPr lvl="1"/>
            <a:endParaRPr lang="en-US" sz="2800" dirty="0"/>
          </a:p>
          <a:p>
            <a:pPr lvl="1"/>
            <a:r>
              <a:rPr lang="en-US" sz="2800" b="1" u="sng" dirty="0"/>
              <a:t>R</a:t>
            </a:r>
            <a:r>
              <a:rPr lang="en-US" sz="2800" u="sng" dirty="0"/>
              <a:t>easoning</a:t>
            </a:r>
            <a:r>
              <a:rPr lang="en-US" sz="2800" dirty="0"/>
              <a:t>: why an assertion is true, usually contains a “because” statement</a:t>
            </a:r>
            <a:r>
              <a:rPr lang="en-US" sz="2800" dirty="0" smtClean="0"/>
              <a:t>.</a:t>
            </a:r>
          </a:p>
          <a:p>
            <a:pPr lvl="1"/>
            <a:endParaRPr lang="en-US" sz="2800" dirty="0"/>
          </a:p>
          <a:p>
            <a:pPr lvl="1"/>
            <a:r>
              <a:rPr lang="en-US" sz="2800" b="1" u="sng" dirty="0"/>
              <a:t>E</a:t>
            </a:r>
            <a:r>
              <a:rPr lang="en-US" sz="2800" u="sng" dirty="0"/>
              <a:t>vidence</a:t>
            </a:r>
            <a:r>
              <a:rPr lang="en-US" sz="2800" dirty="0"/>
              <a:t>: proof that an assertion is true.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28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Evidence: Historical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Reasoning that was true in the past.</a:t>
            </a:r>
          </a:p>
          <a:p>
            <a:endParaRPr lang="en-US" dirty="0"/>
          </a:p>
          <a:p>
            <a:r>
              <a:rPr lang="en-US" dirty="0" smtClean="0"/>
              <a:t>Example: </a:t>
            </a:r>
          </a:p>
          <a:p>
            <a:pPr marL="411480" lvl="1" indent="0">
              <a:buNone/>
            </a:pPr>
            <a:r>
              <a:rPr lang="en-US" dirty="0" smtClean="0"/>
              <a:t>The death penalty reduces violent crime. Over the last 50 years, the rate of violent crime has decreased in states where the death penalty is authorized.</a:t>
            </a:r>
          </a:p>
        </p:txBody>
      </p:sp>
    </p:spTree>
    <p:extLst>
      <p:ext uri="{BB962C8B-B14F-4D97-AF65-F5344CB8AC3E}">
        <p14:creationId xmlns:p14="http://schemas.microsoft.com/office/powerpoint/2010/main" val="231781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Evidence: Contemporary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from the present, current events, personal experiences.</a:t>
            </a:r>
          </a:p>
          <a:p>
            <a:r>
              <a:rPr lang="en-US" dirty="0" smtClean="0"/>
              <a:t>Anecdotal evidence.</a:t>
            </a:r>
          </a:p>
          <a:p>
            <a:endParaRPr lang="en-US" dirty="0"/>
          </a:p>
          <a:p>
            <a:r>
              <a:rPr lang="en-US" dirty="0" smtClean="0"/>
              <a:t>Example: Erie, PA has a violence problem among its youth and government officials must take action. Over the past three months, armed robberies and shootings have increased.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45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Example: Hypothetical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Events that have not happened, but could under certain circumstances.</a:t>
            </a:r>
          </a:p>
          <a:p>
            <a:endParaRPr lang="en-US" dirty="0"/>
          </a:p>
          <a:p>
            <a:r>
              <a:rPr lang="en-US" dirty="0" smtClean="0"/>
              <a:t>Ex: If we had year round school, our Keystone Algebra I and Biology scores would increase.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Evidence: Analogy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Showing what is true in one situation will be true in another.</a:t>
            </a:r>
          </a:p>
          <a:p>
            <a:endParaRPr lang="en-US" dirty="0"/>
          </a:p>
          <a:p>
            <a:r>
              <a:rPr lang="en-US" dirty="0" smtClean="0"/>
              <a:t>Example: When the Northwest School District implemented school uniforms, violence and behavior problems decreased. If Millcreek institutes school uniforms, the same effects will occur.</a:t>
            </a:r>
          </a:p>
          <a:p>
            <a:endParaRPr lang="en-US" dirty="0"/>
          </a:p>
          <a:p>
            <a:r>
              <a:rPr lang="en-US" dirty="0" smtClean="0"/>
              <a:t>Compare US involvement in the Vietnam War with US involvement in Afghanistan or the Ukraine.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64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Evidence: Statistic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type of evidence; usually involves numbers/percentages from surveys, studies, or polls.</a:t>
            </a:r>
          </a:p>
          <a:p>
            <a:endParaRPr lang="en-US" dirty="0"/>
          </a:p>
          <a:p>
            <a:r>
              <a:rPr lang="en-US" dirty="0" smtClean="0"/>
              <a:t>Example: According to a survey, more </a:t>
            </a:r>
            <a:r>
              <a:rPr lang="en-US" smtClean="0"/>
              <a:t>than 94% </a:t>
            </a:r>
            <a:r>
              <a:rPr lang="en-US" dirty="0" smtClean="0"/>
              <a:t>of McDowell students are unsatisfied with the </a:t>
            </a:r>
            <a:r>
              <a:rPr lang="en-US" smtClean="0"/>
              <a:t>school lunches.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321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Evidence: Example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Describes a time and place when something has happened.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1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371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Introduction to Debate Vocabulary</vt:lpstr>
      <vt:lpstr>Introduction to Debate Vocabulary</vt:lpstr>
      <vt:lpstr>Introduction to Debate Vocabulary</vt:lpstr>
      <vt:lpstr>Type of Evidence: Historical Example</vt:lpstr>
      <vt:lpstr>Type of Evidence: Contemporary Example</vt:lpstr>
      <vt:lpstr>Type of Example: Hypothetical Example</vt:lpstr>
      <vt:lpstr>Type of Evidence: Analogy</vt:lpstr>
      <vt:lpstr>Types of Evidence: Statistic</vt:lpstr>
      <vt:lpstr>Type of Evidence: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Debate Vocabulary</dc:title>
  <dc:creator>Amanda Sitter</dc:creator>
  <cp:lastModifiedBy>Amanda Sitter</cp:lastModifiedBy>
  <cp:revision>2</cp:revision>
  <dcterms:created xsi:type="dcterms:W3CDTF">2015-04-01T12:26:27Z</dcterms:created>
  <dcterms:modified xsi:type="dcterms:W3CDTF">2015-11-03T18:47:10Z</dcterms:modified>
</cp:coreProperties>
</file>